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0" r:id="rId5"/>
  </p:sldMasterIdLst>
  <p:notesMasterIdLst>
    <p:notesMasterId r:id="rId23"/>
  </p:notesMasterIdLst>
  <p:handoutMasterIdLst>
    <p:handoutMasterId r:id="rId24"/>
  </p:handoutMasterIdLst>
  <p:sldIdLst>
    <p:sldId id="256" r:id="rId6"/>
    <p:sldId id="273" r:id="rId7"/>
    <p:sldId id="275" r:id="rId8"/>
    <p:sldId id="260" r:id="rId9"/>
    <p:sldId id="262" r:id="rId10"/>
    <p:sldId id="261" r:id="rId11"/>
    <p:sldId id="263" r:id="rId12"/>
    <p:sldId id="264" r:id="rId13"/>
    <p:sldId id="271" r:id="rId14"/>
    <p:sldId id="268" r:id="rId15"/>
    <p:sldId id="272" r:id="rId16"/>
    <p:sldId id="270" r:id="rId17"/>
    <p:sldId id="257" r:id="rId18"/>
    <p:sldId id="258" r:id="rId19"/>
    <p:sldId id="269" r:id="rId20"/>
    <p:sldId id="276" r:id="rId21"/>
    <p:sldId id="274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4670" autoAdjust="0"/>
  </p:normalViewPr>
  <p:slideViewPr>
    <p:cSldViewPr>
      <p:cViewPr varScale="1">
        <p:scale>
          <a:sx n="67" d="100"/>
          <a:sy n="67" d="100"/>
        </p:scale>
        <p:origin x="16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>
      <p:cViewPr varScale="1">
        <p:scale>
          <a:sx n="88" d="100"/>
          <a:sy n="88" d="100"/>
        </p:scale>
        <p:origin x="-1692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6C0046-ACC5-4284-9946-93A3B2941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6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A9CE480-9E2C-46FB-A325-F568FC486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69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E7D9A-FDF6-454E-A7B2-D856A5C8D405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 changing to the next slide, do </a:t>
            </a:r>
          </a:p>
          <a:p>
            <a:r>
              <a:rPr lang="en-US"/>
              <a:t>-greetings</a:t>
            </a:r>
          </a:p>
          <a:p>
            <a:r>
              <a:rPr lang="en-US"/>
              <a:t>-introduce ourselves</a:t>
            </a:r>
          </a:p>
        </p:txBody>
      </p:sp>
    </p:spTree>
    <p:extLst>
      <p:ext uri="{BB962C8B-B14F-4D97-AF65-F5344CB8AC3E}">
        <p14:creationId xmlns:p14="http://schemas.microsoft.com/office/powerpoint/2010/main" val="3652718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2A3F-B031-4016-A9AE-C210893AFB24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1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87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D48CF-5C7D-4DB5-B0C9-CC856AFC2910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DA871-2E7E-4063-8B51-55C69215A5F5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06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F9646-4C68-4A77-95EE-91329407F444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4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659C0-8225-4EA6-A2E0-3EB80279C165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57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9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C915C-F1BF-4475-ACA6-2DA36E7EDA77}" type="slidenum">
              <a:rPr lang="en-US"/>
              <a:pPr/>
              <a:t>4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7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1EDD6-8B2A-4701-97DE-5C56C34652B4}" type="slidenum">
              <a:rPr lang="en-US"/>
              <a:pPr/>
              <a:t>5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7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83F71-607F-42B7-A49D-2F102A072200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6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4DEBB-7DF5-42D6-9E9B-EC497FBC4328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5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19583-9B15-46EC-878E-ECE1CD8152DC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94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CE480-9E2C-46FB-A325-F568FC486B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7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830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830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0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83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831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1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832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4776EC-EEF3-434A-A726-9B9515F54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45BF8-F7B5-448B-AC7D-5671FB2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33A2E-63B6-4928-B49C-94CAECC8D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E16AA-061F-4E3F-B167-CF599427A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05D10-71ED-44B3-AD21-CD6FC0619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FF43-314F-4BAF-99A8-48733D970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E516E-DC58-4B8B-8A6B-345F5DC6E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C595-A601-4A73-A55E-8D9DC17C2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FD3F-BACC-4230-BAA7-1F6042E5A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5661A-185E-4BAE-8589-E99DC9D42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CDF3-0BC7-42B2-9E7C-AA5A16EA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5E6C8-7FC0-4A67-B481-B83982365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69420-A110-4A42-BAF8-7B877E264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1A8B7-CF90-4F38-9258-2BB7EE9E8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0AFE4-D413-43F0-B26A-AC1F67CD6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2D936-44DF-4BE1-95A8-97823A1E6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45A8F-ACE7-4060-B7FB-94C2D3BF3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DBC35-9728-4B4D-BF02-E27E27F7B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62AD1-70AC-414B-A76C-1261875F2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9DFF7-4203-480D-8BD2-260C92919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3CA23-DFEE-493E-A371-D115F7E0F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1C528-A1F7-4E2B-8729-9EC7E7FC6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11D29A49-1BFD-43D1-8493-A4381511A8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98C8677-9330-418D-AB75-16163D49E2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hill@tusd.ne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rshillsadventures.weebly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4763" y="214313"/>
            <a:ext cx="7793037" cy="1462087"/>
          </a:xfrm>
        </p:spPr>
        <p:txBody>
          <a:bodyPr/>
          <a:lstStyle/>
          <a:p>
            <a:r>
              <a:rPr lang="en-US">
                <a:latin typeface="LD Oval" pitchFamily="2" charset="0"/>
              </a:rPr>
              <a:t>Welcome to</a:t>
            </a:r>
            <a:br>
              <a:rPr lang="en-US">
                <a:latin typeface="LD Oval" pitchFamily="2" charset="0"/>
              </a:rPr>
            </a:br>
            <a:r>
              <a:rPr lang="en-US">
                <a:latin typeface="LD Oval" pitchFamily="2" charset="0"/>
              </a:rPr>
              <a:t>Back to School Night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286000"/>
            <a:ext cx="8382000" cy="4495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4400" dirty="0">
                <a:latin typeface="LD Oval" pitchFamily="2" charset="0"/>
              </a:rPr>
              <a:t>Thank you for coming</a:t>
            </a:r>
            <a:r>
              <a:rPr lang="en-US" sz="4400" dirty="0" smtClean="0">
                <a:latin typeface="LD Oval" pitchFamily="2" charset="0"/>
              </a:rPr>
              <a:t>.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 smtClean="0">
              <a:latin typeface="LD Oval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LD Oval" pitchFamily="2" charset="0"/>
              </a:rPr>
              <a:t>I</a:t>
            </a:r>
            <a:r>
              <a:rPr lang="en-US" dirty="0" smtClean="0">
                <a:latin typeface="LD Oval" pitchFamily="2" charset="0"/>
              </a:rPr>
              <a:t>f </a:t>
            </a:r>
            <a:r>
              <a:rPr lang="en-US" dirty="0" smtClean="0">
                <a:latin typeface="LD Oval" pitchFamily="2" charset="0"/>
              </a:rPr>
              <a:t>you have not received an email from </a:t>
            </a:r>
            <a:r>
              <a:rPr lang="en-US" dirty="0" smtClean="0">
                <a:latin typeface="LD Oval" pitchFamily="2" charset="0"/>
              </a:rPr>
              <a:t>me, </a:t>
            </a:r>
          </a:p>
          <a:p>
            <a:pPr marL="0" indent="0" algn="ctr">
              <a:buNone/>
            </a:pPr>
            <a:r>
              <a:rPr lang="en-US" dirty="0" smtClean="0">
                <a:latin typeface="LD Oval" pitchFamily="2" charset="0"/>
              </a:rPr>
              <a:t>please </a:t>
            </a:r>
            <a:r>
              <a:rPr lang="en-US" dirty="0">
                <a:latin typeface="LD Oval" pitchFamily="2" charset="0"/>
              </a:rPr>
              <a:t>write your name, your child’s name, and your email on the index </a:t>
            </a:r>
            <a:r>
              <a:rPr lang="en-US" dirty="0" smtClean="0">
                <a:latin typeface="LD Oval" pitchFamily="2" charset="0"/>
              </a:rPr>
              <a:t>card on your child’s desk.</a:t>
            </a:r>
            <a:endParaRPr lang="en-US" dirty="0" smtClean="0">
              <a:latin typeface="LD Oval" pitchFamily="2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en-US" dirty="0" smtClean="0">
              <a:latin typeface="LD Oval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Homework Guidelines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LD Oval" pitchFamily="2" charset="0"/>
              </a:rPr>
              <a:t>Purpose – to help develop good study habits, encourage home-school connection and provide additional practice of concepts taught in class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Reading </a:t>
            </a:r>
            <a:r>
              <a:rPr lang="en-US" sz="2800" dirty="0" smtClean="0">
                <a:latin typeface="LD Oval" pitchFamily="2" charset="0"/>
              </a:rPr>
              <a:t>and spelling – occasionally there will be additional worksheets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Sent home on Friday, due back the following Friday </a:t>
            </a:r>
            <a:r>
              <a:rPr lang="en-US" sz="2800" dirty="0">
                <a:latin typeface="LD Oval" pitchFamily="2" charset="0"/>
              </a:rPr>
              <a:t>	</a:t>
            </a:r>
            <a:r>
              <a:rPr lang="en-US" sz="2800" dirty="0" smtClean="0">
                <a:latin typeface="LD Oval" pitchFamily="2" charset="0"/>
              </a:rPr>
              <a:t>7 </a:t>
            </a:r>
            <a:r>
              <a:rPr lang="en-US" sz="2800" dirty="0" smtClean="0">
                <a:latin typeface="LD Oval" pitchFamily="2" charset="0"/>
              </a:rPr>
              <a:t>days to do 4 days of homework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Homework should be checked and cover sheet needs to be signed every week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Missing/Incomplete </a:t>
            </a:r>
            <a:r>
              <a:rPr lang="en-US" sz="2800" dirty="0" smtClean="0">
                <a:latin typeface="LD Oval" pitchFamily="2" charset="0"/>
              </a:rPr>
              <a:t>homework – loss of PAT</a:t>
            </a:r>
            <a:endParaRPr lang="en-US" sz="28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219200" y="246063"/>
            <a:ext cx="6934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600" b="1"/>
              <a:t>Reading</a:t>
            </a:r>
            <a:r>
              <a:rPr lang="en-US" sz="1600"/>
              <a:t>:</a:t>
            </a:r>
            <a:r>
              <a:rPr lang="en-US" sz="1400"/>
              <a:t>  Read for 15 minutes every day.  This can be you reading or someone reading to you.  </a:t>
            </a:r>
            <a:r>
              <a:rPr lang="en-US" sz="1400" b="1"/>
              <a:t>An adult must sign your Reading Log.  Your homework is not considered complete without this!</a:t>
            </a:r>
            <a:endParaRPr lang="en-US" sz="1400" u="sng"/>
          </a:p>
          <a:p>
            <a:endParaRPr lang="en-US"/>
          </a:p>
        </p:txBody>
      </p:sp>
      <p:graphicFrame>
        <p:nvGraphicFramePr>
          <p:cNvPr id="93329" name="Group 145"/>
          <p:cNvGraphicFramePr>
            <a:graphicFrameLocks noGrp="1"/>
          </p:cNvGraphicFramePr>
          <p:nvPr/>
        </p:nvGraphicFramePr>
        <p:xfrm>
          <a:off x="1143000" y="1143000"/>
          <a:ext cx="6897688" cy="16764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Title of Story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Minutes Read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Signature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Tuesday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Wednesday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Thursday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16" name="Rectangle 132"/>
          <p:cNvSpPr>
            <a:spLocks noChangeArrowheads="1"/>
          </p:cNvSpPr>
          <p:nvPr/>
        </p:nvSpPr>
        <p:spPr bwMode="auto">
          <a:xfrm>
            <a:off x="457200" y="2855895"/>
            <a:ext cx="838676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r>
              <a:rPr lang="en-US" sz="1600" b="1" dirty="0"/>
              <a:t>Worksheet Practice:</a:t>
            </a:r>
            <a:r>
              <a:rPr lang="en-US" sz="1400" b="1" dirty="0"/>
              <a:t> </a:t>
            </a:r>
            <a:r>
              <a:rPr lang="en-US" sz="1400" dirty="0"/>
              <a:t>The worksheets provided in this packet are meant to review topics we have covered in class.  If you have a hard time completing them, please ask your parents to write a note on the top of the page</a:t>
            </a:r>
            <a:r>
              <a:rPr lang="en-US" sz="1400" dirty="0" smtClean="0"/>
              <a:t>.</a:t>
            </a:r>
          </a:p>
          <a:p>
            <a:pPr eaLnBrk="1" hangingPunct="1">
              <a:tabLst>
                <a:tab pos="457200" algn="l"/>
              </a:tabLst>
            </a:pPr>
            <a:endParaRPr lang="en-US" sz="1400" u="sng" dirty="0"/>
          </a:p>
          <a:p>
            <a:pPr>
              <a:tabLst>
                <a:tab pos="457200" algn="l"/>
              </a:tabLst>
            </a:pPr>
            <a:r>
              <a:rPr lang="en-US" sz="1600" b="1" dirty="0"/>
              <a:t>Spelling:</a:t>
            </a:r>
            <a:r>
              <a:rPr lang="en-US" sz="1400" dirty="0"/>
              <a:t>  Complete the daily spelling assignments.  A piece of lined paper has been provided to complete these activities.  These need to be done in your BEST handwriting!</a:t>
            </a:r>
            <a:endParaRPr lang="en-US" sz="1400" u="sng" dirty="0"/>
          </a:p>
          <a:p>
            <a:pPr>
              <a:buFont typeface="Wingdings" pitchFamily="2" charset="2"/>
              <a:buChar char=""/>
              <a:tabLst>
                <a:tab pos="457200" algn="l"/>
              </a:tabLst>
            </a:pPr>
            <a:r>
              <a:rPr lang="en-US" sz="1400" u="sng" dirty="0">
                <a:cs typeface="Times New Roman" pitchFamily="18" charset="0"/>
              </a:rPr>
              <a:t>Monday</a:t>
            </a:r>
            <a:r>
              <a:rPr lang="en-US" sz="1400" dirty="0">
                <a:cs typeface="Times New Roman" pitchFamily="18" charset="0"/>
              </a:rPr>
              <a:t> - </a:t>
            </a:r>
            <a:r>
              <a:rPr lang="en-US" sz="1400" dirty="0">
                <a:cs typeface="Times New Roman" pitchFamily="18" charset="0"/>
              </a:rPr>
              <a:t>Write each of your spelling words in your best handwriting 3 times</a:t>
            </a:r>
            <a:r>
              <a:rPr lang="en-US" sz="1400" dirty="0" smtClean="0">
                <a:cs typeface="Times New Roman" pitchFamily="18" charset="0"/>
              </a:rPr>
              <a:t>.</a:t>
            </a:r>
            <a:endParaRPr lang="en-US" sz="800" dirty="0"/>
          </a:p>
          <a:p>
            <a:pPr>
              <a:buFont typeface="Wingdings" pitchFamily="2" charset="2"/>
              <a:buChar char=""/>
              <a:tabLst>
                <a:tab pos="457200" algn="l"/>
              </a:tabLst>
            </a:pPr>
            <a:r>
              <a:rPr lang="en-US" sz="1400" u="sng" dirty="0">
                <a:cs typeface="Times New Roman" pitchFamily="18" charset="0"/>
              </a:rPr>
              <a:t>Tuesday</a:t>
            </a:r>
            <a:r>
              <a:rPr lang="en-US" sz="1400" dirty="0">
                <a:cs typeface="Times New Roman" pitchFamily="18" charset="0"/>
              </a:rPr>
              <a:t> </a:t>
            </a:r>
            <a:r>
              <a:rPr lang="en-US" sz="1400" dirty="0" smtClean="0">
                <a:cs typeface="Times New Roman" pitchFamily="18" charset="0"/>
              </a:rPr>
              <a:t>–  Write a sentence for half of your spelling words.  Check your writing for capital letters and punctuation.  Circle each spelling word.</a:t>
            </a:r>
          </a:p>
          <a:p>
            <a:pPr>
              <a:buFont typeface="Wingdings" pitchFamily="2" charset="2"/>
              <a:buChar char=""/>
              <a:tabLst>
                <a:tab pos="457200" algn="l"/>
              </a:tabLst>
            </a:pPr>
            <a:r>
              <a:rPr lang="en-US" sz="1400" u="sng" dirty="0" smtClean="0">
                <a:cs typeface="Times New Roman" pitchFamily="18" charset="0"/>
              </a:rPr>
              <a:t>Wednesday </a:t>
            </a:r>
            <a:r>
              <a:rPr lang="en-US" sz="1400" dirty="0">
                <a:cs typeface="Times New Roman" pitchFamily="18" charset="0"/>
              </a:rPr>
              <a:t>- Write a sentence for </a:t>
            </a:r>
            <a:r>
              <a:rPr lang="en-US" sz="1400" dirty="0" smtClean="0">
                <a:cs typeface="Times New Roman" pitchFamily="18" charset="0"/>
              </a:rPr>
              <a:t>the </a:t>
            </a:r>
            <a:r>
              <a:rPr lang="en-US" sz="1400" dirty="0" smtClean="0">
                <a:cs typeface="Times New Roman" pitchFamily="18" charset="0"/>
              </a:rPr>
              <a:t>rest of your spelling words</a:t>
            </a:r>
            <a:r>
              <a:rPr lang="en-US" sz="1400" dirty="0" smtClean="0">
                <a:cs typeface="Times New Roman" pitchFamily="18" charset="0"/>
              </a:rPr>
              <a:t>.  </a:t>
            </a:r>
            <a:r>
              <a:rPr lang="en-US" sz="1400" dirty="0">
                <a:cs typeface="Times New Roman" pitchFamily="18" charset="0"/>
              </a:rPr>
              <a:t>Check your writing for capital letters and punctuation.  Circle each spelling word.</a:t>
            </a:r>
            <a:endParaRPr lang="en-US" sz="800" dirty="0"/>
          </a:p>
          <a:p>
            <a:pPr>
              <a:buFont typeface="Wingdings" pitchFamily="2" charset="2"/>
              <a:buChar char=""/>
              <a:tabLst>
                <a:tab pos="457200" algn="l"/>
              </a:tabLst>
            </a:pPr>
            <a:r>
              <a:rPr lang="en-US" sz="1400" u="sng" dirty="0">
                <a:cs typeface="Times New Roman" pitchFamily="18" charset="0"/>
              </a:rPr>
              <a:t>Thursday</a:t>
            </a:r>
            <a:r>
              <a:rPr lang="en-US" sz="1400" dirty="0">
                <a:cs typeface="Times New Roman" pitchFamily="18" charset="0"/>
              </a:rPr>
              <a:t> - Take a practice spelling test.  Write any words you miss 3 times.</a:t>
            </a:r>
            <a:endParaRPr lang="en-US" sz="800" dirty="0"/>
          </a:p>
          <a:p>
            <a:pPr>
              <a:tabLst>
                <a:tab pos="457200" algn="l"/>
              </a:tabLst>
            </a:pPr>
            <a:r>
              <a:rPr lang="en-US" sz="1400" dirty="0">
                <a:cs typeface="Times New Roman" pitchFamily="18" charset="0"/>
              </a:rPr>
              <a:t>Practice Test Score  </a:t>
            </a:r>
            <a:r>
              <a:rPr lang="en-US" sz="1400" dirty="0" smtClean="0">
                <a:cs typeface="Times New Roman" pitchFamily="18" charset="0"/>
              </a:rPr>
              <a:t>____________________________</a:t>
            </a:r>
          </a:p>
          <a:p>
            <a:pPr>
              <a:tabLst>
                <a:tab pos="457200" algn="l"/>
              </a:tabLst>
            </a:pPr>
            <a:endParaRPr lang="en-US" sz="800" dirty="0"/>
          </a:p>
          <a:p>
            <a:pPr>
              <a:tabLst>
                <a:tab pos="457200" algn="l"/>
              </a:tabLst>
            </a:pPr>
            <a:r>
              <a:rPr lang="en-US" sz="1600" b="1" dirty="0">
                <a:cs typeface="Times New Roman" pitchFamily="18" charset="0"/>
              </a:rPr>
              <a:t>I have checked my child’s homework for neatness, accuracy, and completeness. </a:t>
            </a:r>
            <a:endParaRPr lang="en-US" sz="800" dirty="0"/>
          </a:p>
          <a:p>
            <a:pPr>
              <a:tabLst>
                <a:tab pos="457200" algn="l"/>
              </a:tabLst>
            </a:pPr>
            <a:r>
              <a:rPr lang="en-US" sz="1600" b="1" dirty="0">
                <a:cs typeface="Times New Roman" pitchFamily="18" charset="0"/>
              </a:rPr>
              <a:t>Signed: 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D Oval" pitchFamily="2" charset="0"/>
              </a:rPr>
              <a:t>Other Information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2"/>
            <a:ext cx="7812088" cy="46116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LD Oval" pitchFamily="2" charset="0"/>
              </a:rPr>
              <a:t>Class List – Please provide contact info. if you are interested in a class roster for parties, etc.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D Oval" pitchFamily="2" charset="0"/>
              </a:rPr>
              <a:t>Volunteers </a:t>
            </a:r>
            <a:r>
              <a:rPr lang="en-US" sz="2400" dirty="0" smtClean="0">
                <a:latin typeface="LD Oval" pitchFamily="2" charset="0"/>
              </a:rPr>
              <a:t>–at home, in the classroom (must be approved through the district), and on special occasions. 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NEW!! – To chaperone field trips, please get volunteer </a:t>
            </a:r>
            <a:r>
              <a:rPr lang="en-US" sz="2400" dirty="0" smtClean="0">
                <a:latin typeface="LD Oval" pitchFamily="2" charset="0"/>
              </a:rPr>
              <a:t>clearance as soo</a:t>
            </a:r>
            <a:r>
              <a:rPr lang="en-US" sz="2400" dirty="0" smtClean="0">
                <a:latin typeface="LD Oval" pitchFamily="2" charset="0"/>
              </a:rPr>
              <a:t>n as possible.  You cannot chaperone until you are cleared.</a:t>
            </a:r>
            <a:endParaRPr lang="en-US" sz="2400" dirty="0" smtClean="0">
              <a:latin typeface="LD Oval" pitchFamily="2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200" dirty="0" smtClean="0">
              <a:latin typeface="LD Oval" pitchFamily="2" charset="0"/>
            </a:endParaRPr>
          </a:p>
          <a:p>
            <a:pPr>
              <a:spcAft>
                <a:spcPts val="600"/>
              </a:spcAft>
              <a:buNone/>
            </a:pPr>
            <a:r>
              <a:rPr lang="en-US" sz="2400" dirty="0">
                <a:latin typeface="LD Oval" pitchFamily="2" charset="0"/>
              </a:rPr>
              <a:t> </a:t>
            </a:r>
            <a:r>
              <a:rPr lang="en-US" sz="2400" dirty="0" smtClean="0">
                <a:latin typeface="LD Oval" pitchFamily="2" charset="0"/>
              </a:rPr>
              <a:t>   Volunteer Sheet in BTSN </a:t>
            </a:r>
            <a:r>
              <a:rPr lang="en-US" sz="2400" dirty="0" smtClean="0">
                <a:latin typeface="LD Oval" pitchFamily="2" charset="0"/>
              </a:rPr>
              <a:t>packet</a:t>
            </a:r>
            <a:endParaRPr lang="en-US" sz="28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Fundraising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Classroom Budget </a:t>
            </a:r>
            <a:r>
              <a:rPr lang="en-US" sz="2200" dirty="0" smtClean="0">
                <a:latin typeface="LD Oval" pitchFamily="2" charset="0"/>
              </a:rPr>
              <a:t>– only $6.25 </a:t>
            </a:r>
            <a:r>
              <a:rPr lang="en-US" sz="2200" dirty="0" smtClean="0">
                <a:latin typeface="LD Oval" pitchFamily="2" charset="0"/>
              </a:rPr>
              <a:t>per child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Your supply donation helps so much!  Thank you!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Field Trips and special classroom programs and projects are funded solely through classroom fundraising. Buses $350+ per day, ranger fees $220,  theatrical plays $175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Play at Kimball – </a:t>
            </a:r>
            <a:r>
              <a:rPr lang="en-US" sz="2200" i="1" dirty="0" smtClean="0">
                <a:latin typeface="LD Oval" pitchFamily="2" charset="0"/>
              </a:rPr>
              <a:t>Lion King  </a:t>
            </a:r>
            <a:r>
              <a:rPr lang="en-US" sz="2200" dirty="0" smtClean="0">
                <a:latin typeface="LD Oval" pitchFamily="2" charset="0"/>
              </a:rPr>
              <a:t>December 5</a:t>
            </a:r>
            <a:r>
              <a:rPr lang="en-US" sz="2200" baseline="30000" dirty="0" smtClean="0">
                <a:latin typeface="LD Oval" pitchFamily="2" charset="0"/>
              </a:rPr>
              <a:t>th</a:t>
            </a:r>
            <a:r>
              <a:rPr lang="en-US" sz="2200" dirty="0" smtClean="0">
                <a:latin typeface="LD Oval" pitchFamily="2" charset="0"/>
              </a:rPr>
              <a:t>  </a:t>
            </a:r>
            <a:endParaRPr lang="en-US" sz="2200" dirty="0" smtClean="0">
              <a:latin typeface="LD Oval" pitchFamily="2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Veteran’s Park Pond Trip –May </a:t>
            </a:r>
            <a:r>
              <a:rPr lang="en-US" sz="2200" dirty="0" smtClean="0">
                <a:latin typeface="LD Oval" pitchFamily="2" charset="0"/>
              </a:rPr>
              <a:t>14</a:t>
            </a:r>
            <a:r>
              <a:rPr lang="en-US" sz="2200" baseline="30000" dirty="0" smtClean="0">
                <a:latin typeface="LD Oval" pitchFamily="2" charset="0"/>
              </a:rPr>
              <a:t>th</a:t>
            </a:r>
            <a:r>
              <a:rPr lang="en-US" sz="2200" dirty="0" smtClean="0">
                <a:latin typeface="LD Oval" pitchFamily="2" charset="0"/>
              </a:rPr>
              <a:t> </a:t>
            </a:r>
            <a:endParaRPr lang="en-US" sz="2200" dirty="0" smtClean="0">
              <a:latin typeface="LD Oval" pitchFamily="2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Juried Art Show- February or March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Proposed activities –in-class, hands-on science activities, holiday parties, end-of-the-year activities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2</a:t>
            </a:r>
            <a:r>
              <a:rPr lang="en-US" sz="2200" baseline="30000" dirty="0" smtClean="0">
                <a:latin typeface="LD Oval" pitchFamily="2" charset="0"/>
              </a:rPr>
              <a:t>nd</a:t>
            </a:r>
            <a:r>
              <a:rPr lang="en-US" sz="2200" dirty="0" smtClean="0">
                <a:latin typeface="LD Oval" pitchFamily="2" charset="0"/>
              </a:rPr>
              <a:t> Grade Fundraiser – Walkathon in September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200" dirty="0" smtClean="0">
                <a:latin typeface="LD Oval" pitchFamily="2" charset="0"/>
              </a:rPr>
              <a:t>https://.mealapps.tusd.net/</a:t>
            </a:r>
            <a:r>
              <a:rPr lang="en-US" sz="2200" dirty="0" err="1" smtClean="0">
                <a:latin typeface="LD Oval" pitchFamily="2" charset="0"/>
              </a:rPr>
              <a:t>fma</a:t>
            </a:r>
            <a:endParaRPr lang="en-US" sz="2200" dirty="0" smtClean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D Oval" pitchFamily="2" charset="0"/>
              </a:rPr>
              <a:t>George Kelly </a:t>
            </a:r>
            <a:br>
              <a:rPr lang="en-US">
                <a:latin typeface="LD Oval" pitchFamily="2" charset="0"/>
              </a:rPr>
            </a:br>
            <a:r>
              <a:rPr lang="en-US">
                <a:latin typeface="LD Oval" pitchFamily="2" charset="0"/>
              </a:rPr>
              <a:t>Parent Teacher Organization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Please get involved!!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Buy </a:t>
            </a:r>
            <a:r>
              <a:rPr lang="en-US" sz="2400" dirty="0" smtClean="0">
                <a:latin typeface="LD Oval" pitchFamily="2" charset="0"/>
              </a:rPr>
              <a:t>“</a:t>
            </a:r>
            <a:r>
              <a:rPr lang="en-US" sz="2400" dirty="0" err="1" smtClean="0">
                <a:latin typeface="LD Oval" pitchFamily="2" charset="0"/>
              </a:rPr>
              <a:t>Spiritwear</a:t>
            </a:r>
            <a:r>
              <a:rPr lang="en-US" sz="2400" dirty="0" smtClean="0">
                <a:latin typeface="LD Oval" pitchFamily="2" charset="0"/>
              </a:rPr>
              <a:t>” for kids to wear on Fridays – Class with the most spirit gets to </a:t>
            </a:r>
            <a:r>
              <a:rPr lang="en-US" sz="2400" dirty="0" smtClean="0">
                <a:latin typeface="LD Oval" pitchFamily="2" charset="0"/>
              </a:rPr>
              <a:t>eat outside</a:t>
            </a:r>
            <a:endParaRPr lang="en-US" sz="2400" dirty="0" smtClean="0">
              <a:latin typeface="LD Oval" pitchFamily="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Attend meetings </a:t>
            </a:r>
            <a:r>
              <a:rPr lang="en-US" sz="2400" dirty="0" smtClean="0">
                <a:latin typeface="LD Oval" pitchFamily="2" charset="0"/>
              </a:rPr>
              <a:t>– Check school website for dates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Art </a:t>
            </a:r>
            <a:r>
              <a:rPr lang="en-US" sz="2400" dirty="0" smtClean="0">
                <a:latin typeface="LD Oval" pitchFamily="2" charset="0"/>
              </a:rPr>
              <a:t>Docent to teach art lessons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LD Oval" pitchFamily="2" charset="0"/>
              </a:rPr>
              <a:t>Always looking for people to help!</a:t>
            </a:r>
            <a:endParaRPr lang="en-US" sz="2400" dirty="0" smtClean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Home-School Connection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LD Oval" pitchFamily="2" charset="0"/>
              </a:rPr>
              <a:t>Email – quickest and most convenient way to correspond with me</a:t>
            </a:r>
            <a:r>
              <a:rPr lang="en-US" sz="2800" dirty="0">
                <a:latin typeface="LD Oval" pitchFamily="2" charset="0"/>
              </a:rPr>
              <a:t>	</a:t>
            </a:r>
            <a:r>
              <a:rPr lang="en-US" sz="2800" dirty="0">
                <a:latin typeface="LD Oval" pitchFamily="2" charset="0"/>
                <a:hlinkClick r:id="rId3"/>
              </a:rPr>
              <a:t>mhill@tusd.net</a:t>
            </a:r>
            <a:endParaRPr lang="en-US" sz="2800" dirty="0">
              <a:latin typeface="LD Oval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LD Oval" pitchFamily="2" charset="0"/>
              </a:rPr>
              <a:t>Please </a:t>
            </a:r>
            <a:r>
              <a:rPr lang="en-US" sz="2800" dirty="0">
                <a:latin typeface="LD Oval" pitchFamily="2" charset="0"/>
              </a:rPr>
              <a:t>keep </a:t>
            </a:r>
            <a:r>
              <a:rPr lang="en-US" sz="2800" dirty="0" smtClean="0">
                <a:latin typeface="LD Oval" pitchFamily="2" charset="0"/>
              </a:rPr>
              <a:t>me </a:t>
            </a:r>
            <a:r>
              <a:rPr lang="en-US" sz="2800" dirty="0">
                <a:latin typeface="LD Oval" pitchFamily="2" charset="0"/>
              </a:rPr>
              <a:t>informed - health issues, loss of family members/pets, frustrations, classroom concerns, etc</a:t>
            </a:r>
            <a:r>
              <a:rPr lang="en-US" sz="2800" dirty="0" smtClean="0">
                <a:latin typeface="LD Oval" pitchFamily="2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LD Oval" pitchFamily="2" charset="0"/>
              </a:rPr>
              <a:t>“Weekly News” Email – </a:t>
            </a:r>
            <a:r>
              <a:rPr lang="en-US" sz="2800" dirty="0" smtClean="0">
                <a:latin typeface="LD Oval" pitchFamily="2" charset="0"/>
              </a:rPr>
              <a:t>weekly or bi-weekly</a:t>
            </a:r>
            <a:endParaRPr lang="en-US" sz="2800" dirty="0" smtClean="0">
              <a:latin typeface="LD Oval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LD Oval" pitchFamily="2" charset="0"/>
              </a:rPr>
              <a:t>Website    </a:t>
            </a:r>
            <a:r>
              <a:rPr lang="en-US" sz="2800" dirty="0" smtClean="0">
                <a:latin typeface="LD Oval" pitchFamily="2" charset="0"/>
                <a:hlinkClick r:id="rId4"/>
              </a:rPr>
              <a:t>www.mrshillsadventures.weebly.com</a:t>
            </a:r>
            <a:endParaRPr lang="en-US" sz="2800" dirty="0" smtClean="0">
              <a:latin typeface="LD Oval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LD Oval" pitchFamily="2" charset="0"/>
              </a:rPr>
              <a:t>Remind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LD Oval" pitchFamily="2" charset="0"/>
              </a:rPr>
              <a:t>   Text </a:t>
            </a:r>
            <a:r>
              <a:rPr lang="en-US" sz="2800" dirty="0" smtClean="0">
                <a:latin typeface="LD Oval" pitchFamily="2" charset="0"/>
              </a:rPr>
              <a:t>“@97ehc66” </a:t>
            </a:r>
            <a:r>
              <a:rPr lang="en-US" sz="2800" dirty="0" smtClean="0">
                <a:latin typeface="LD Oval" pitchFamily="2" charset="0"/>
              </a:rPr>
              <a:t>to “81010” to </a:t>
            </a:r>
            <a:r>
              <a:rPr lang="en-US" sz="2800" dirty="0" smtClean="0">
                <a:latin typeface="LD Oval" pitchFamily="2" charset="0"/>
              </a:rPr>
              <a:t>join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LD Oval" pitchFamily="2" charset="0"/>
              </a:rPr>
              <a:t>    or go to www.remind.com/join/97ehc66</a:t>
            </a:r>
            <a:endParaRPr lang="en-US" sz="2800" dirty="0" smtClean="0">
              <a:latin typeface="LD Oval" pitchFamily="2" charset="0"/>
            </a:endParaRPr>
          </a:p>
          <a:p>
            <a:pPr>
              <a:lnSpc>
                <a:spcPct val="90000"/>
              </a:lnSpc>
              <a:buNone/>
            </a:pPr>
            <a:endParaRPr lang="en-US" sz="28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D Oval" pitchFamily="2" charset="0"/>
              </a:rPr>
              <a:t>Office Communication</a:t>
            </a:r>
            <a:endParaRPr lang="en-US" dirty="0">
              <a:latin typeface="LD Ov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No longer sending home newsletters – everything will be emailed from office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Using school website to inform parents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Follow “George Kelly School”  and “George Kelly PTO” on Facebook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Follow “</a:t>
            </a:r>
            <a:r>
              <a:rPr lang="en-US" sz="2800" dirty="0" err="1" smtClean="0">
                <a:latin typeface="LD Oval" pitchFamily="2" charset="0"/>
              </a:rPr>
              <a:t>gkeleaership</a:t>
            </a:r>
            <a:r>
              <a:rPr lang="en-US" sz="2800" dirty="0" smtClean="0">
                <a:latin typeface="LD Oval" pitchFamily="2" charset="0"/>
              </a:rPr>
              <a:t>” on Instagram for Spirit Days and other school activities</a:t>
            </a:r>
            <a:endParaRPr lang="en-US" sz="28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D Oval" pitchFamily="2" charset="0"/>
              </a:rPr>
              <a:t>Thank </a:t>
            </a:r>
            <a:r>
              <a:rPr lang="en-US" smtClean="0">
                <a:latin typeface="LD Oval" pitchFamily="2" charset="0"/>
              </a:rPr>
              <a:t>you for </a:t>
            </a:r>
            <a:r>
              <a:rPr lang="en-US" dirty="0" smtClean="0">
                <a:latin typeface="LD Oval" pitchFamily="2" charset="0"/>
              </a:rPr>
              <a:t>coming!</a:t>
            </a:r>
            <a:endParaRPr lang="en-US" dirty="0">
              <a:latin typeface="LD Ov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Please leave paper with any questions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Please leave your email address, if you have not received an email from me yet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Send back forms by </a:t>
            </a:r>
            <a:r>
              <a:rPr lang="en-US" sz="2800" dirty="0" smtClean="0">
                <a:latin typeface="LD Oval" pitchFamily="2" charset="0"/>
              </a:rPr>
              <a:t>Monday</a:t>
            </a:r>
            <a:r>
              <a:rPr lang="en-US" sz="2800" dirty="0" smtClean="0">
                <a:latin typeface="LD Oval" pitchFamily="2" charset="0"/>
              </a:rPr>
              <a:t>, August </a:t>
            </a:r>
            <a:r>
              <a:rPr lang="en-US" sz="2800" dirty="0" smtClean="0">
                <a:latin typeface="LD Oval" pitchFamily="2" charset="0"/>
              </a:rPr>
              <a:t>13</a:t>
            </a:r>
            <a:r>
              <a:rPr lang="en-US" sz="2800" baseline="30000" dirty="0" smtClean="0">
                <a:latin typeface="LD Oval" pitchFamily="2" charset="0"/>
              </a:rPr>
              <a:t>th</a:t>
            </a:r>
            <a:endParaRPr lang="en-US" sz="2800" baseline="30000" dirty="0" smtClean="0">
              <a:latin typeface="LD Oval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Remind app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LD Oval" pitchFamily="2" charset="0"/>
              </a:rPr>
              <a:t> </a:t>
            </a:r>
            <a:r>
              <a:rPr lang="en-US" sz="2800" dirty="0" smtClean="0">
                <a:latin typeface="LD Oval" pitchFamily="2" charset="0"/>
              </a:rPr>
              <a:t>   Text </a:t>
            </a:r>
            <a:r>
              <a:rPr lang="en-US" sz="2800" dirty="0" smtClean="0">
                <a:latin typeface="LD Oval" pitchFamily="2" charset="0"/>
              </a:rPr>
              <a:t>“@97ehc66” </a:t>
            </a:r>
            <a:r>
              <a:rPr lang="en-US" sz="2800" dirty="0">
                <a:latin typeface="LD Oval" pitchFamily="2" charset="0"/>
              </a:rPr>
              <a:t>to “81010” to join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D Oval" pitchFamily="2" charset="0"/>
              </a:rPr>
              <a:t>My Goals</a:t>
            </a:r>
            <a:endParaRPr lang="en-US" dirty="0">
              <a:latin typeface="LD Oval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>
                <a:latin typeface="LD Oval" pitchFamily="2" charset="0"/>
              </a:rPr>
              <a:t>To support each child in achieving their best academically and socially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 dirty="0" smtClean="0">
                <a:latin typeface="LD Oval" pitchFamily="2" charset="0"/>
              </a:rPr>
              <a:t>To </a:t>
            </a:r>
            <a:r>
              <a:rPr lang="en-US" sz="3200" dirty="0">
                <a:latin typeface="LD Oval" pitchFamily="2" charset="0"/>
              </a:rPr>
              <a:t>create an environment that inspires learning, creativity, kindness and taking chances </a:t>
            </a:r>
            <a:endParaRPr lang="en-US" sz="3200" dirty="0" smtClean="0">
              <a:latin typeface="LD Oval" pitchFamily="2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chemeClr val="folHlink"/>
              </a:buClr>
              <a:buSzPct val="60000"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Oval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D Oval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D Oval" pitchFamily="2" charset="0"/>
              </a:rPr>
              <a:t>Important “Housekeeping” Issues</a:t>
            </a:r>
            <a:endParaRPr lang="en-US" dirty="0">
              <a:latin typeface="LD Ova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17712"/>
            <a:ext cx="7964488" cy="43830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Dress Code – no flip flops or spaghetti straps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Please put your child’s name on snacks </a:t>
            </a:r>
            <a:r>
              <a:rPr lang="en-US" sz="2800" b="1" u="sng" dirty="0" smtClean="0">
                <a:latin typeface="LD Oval" pitchFamily="2" charset="0"/>
              </a:rPr>
              <a:t>before</a:t>
            </a:r>
            <a:r>
              <a:rPr lang="en-US" sz="2800" dirty="0" smtClean="0">
                <a:latin typeface="LD Oval" pitchFamily="2" charset="0"/>
              </a:rPr>
              <a:t> school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Birthdays – Cookies and donuts are best – no cupcakes or cake!!  Please let me know at least 1 day in advance.  Summer birthdays will be celebrated when they are Star of the Week.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LD Oval" pitchFamily="2" charset="0"/>
              </a:rPr>
              <a:t>Please put your child’s name on everything – lunch boxes, sweatshirts, backpacks, etc.!!</a:t>
            </a:r>
          </a:p>
          <a:p>
            <a:endParaRPr lang="en-US" dirty="0" smtClean="0">
              <a:latin typeface="LD Oval" pitchFamily="2" charset="0"/>
            </a:endParaRPr>
          </a:p>
          <a:p>
            <a:pPr>
              <a:buNone/>
            </a:pPr>
            <a:r>
              <a:rPr lang="en-US" dirty="0" smtClean="0">
                <a:latin typeface="LD Oval" pitchFamily="2" charset="0"/>
              </a:rPr>
              <a:t>	</a:t>
            </a:r>
          </a:p>
          <a:p>
            <a:pPr>
              <a:buNone/>
            </a:pPr>
            <a:endParaRPr lang="en-US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>
                <a:latin typeface="LD Oval" pitchFamily="2" charset="0"/>
              </a:rPr>
              <a:t>Curriculum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934200" cy="1752600"/>
          </a:xfrm>
        </p:spPr>
        <p:txBody>
          <a:bodyPr/>
          <a:lstStyle/>
          <a:p>
            <a:r>
              <a:rPr lang="en-US" dirty="0">
                <a:latin typeface="LD Oval" pitchFamily="2" charset="0"/>
              </a:rPr>
              <a:t>TUSD curriculum is aligned to </a:t>
            </a:r>
            <a:r>
              <a:rPr lang="en-US" dirty="0" smtClean="0">
                <a:latin typeface="LD Oval" pitchFamily="2" charset="0"/>
              </a:rPr>
              <a:t>the California Common Core State Standards </a:t>
            </a:r>
            <a:endParaRPr lang="en-US" dirty="0">
              <a:latin typeface="LD Oval" pitchFamily="2" charset="0"/>
            </a:endParaRPr>
          </a:p>
          <a:p>
            <a:r>
              <a:rPr lang="en-US" dirty="0">
                <a:latin typeface="LD Oval" pitchFamily="2" charset="0"/>
              </a:rPr>
              <a:t>for 2</a:t>
            </a:r>
            <a:r>
              <a:rPr lang="en-US" baseline="30000" dirty="0">
                <a:latin typeface="LD Oval" pitchFamily="2" charset="0"/>
              </a:rPr>
              <a:t>nd</a:t>
            </a:r>
            <a:r>
              <a:rPr lang="en-US" dirty="0">
                <a:latin typeface="LD Oval" pitchFamily="2" charset="0"/>
              </a:rPr>
              <a:t>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Math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800599"/>
          </a:xfrm>
        </p:spPr>
        <p:txBody>
          <a:bodyPr/>
          <a:lstStyle/>
          <a:p>
            <a:pPr eaLnBrk="1" hangingPunct="1"/>
            <a:r>
              <a:rPr lang="en-US" sz="2600" dirty="0">
                <a:latin typeface="LD Oval" pitchFamily="2" charset="0"/>
              </a:rPr>
              <a:t>Common Core emphasis on learning content deeply, how to apply the knowledge in other areas and how math relates to real life</a:t>
            </a:r>
          </a:p>
          <a:p>
            <a:pPr eaLnBrk="1" hangingPunct="1"/>
            <a:r>
              <a:rPr lang="en-US" sz="2600" dirty="0">
                <a:latin typeface="LD Oval" pitchFamily="2" charset="0"/>
              </a:rPr>
              <a:t>F.U.N. games to reinforce basic math facts, automaticity</a:t>
            </a:r>
          </a:p>
          <a:p>
            <a:pPr eaLnBrk="1" hangingPunct="1"/>
            <a:r>
              <a:rPr lang="en-US" sz="2600" dirty="0">
                <a:latin typeface="LD Oval" pitchFamily="2" charset="0"/>
              </a:rPr>
              <a:t>Number Talks focus on reasoning and strategies</a:t>
            </a:r>
          </a:p>
          <a:p>
            <a:pPr eaLnBrk="1" hangingPunct="1"/>
            <a:r>
              <a:rPr lang="en-US" sz="2600" dirty="0">
                <a:latin typeface="LD Oval" pitchFamily="2" charset="0"/>
              </a:rPr>
              <a:t>Areas of focus –regrouping, time, money, place value, patterns, graphing, measurement and geometry </a:t>
            </a:r>
          </a:p>
          <a:p>
            <a:pPr eaLnBrk="1" hangingPunct="1"/>
            <a:r>
              <a:rPr lang="en-US" sz="2600" dirty="0">
                <a:latin typeface="LD Oval" pitchFamily="2" charset="0"/>
              </a:rPr>
              <a:t>At home, use </a:t>
            </a:r>
            <a:r>
              <a:rPr lang="en-US" sz="2600" b="1" dirty="0">
                <a:latin typeface="LD Oval" pitchFamily="2" charset="0"/>
              </a:rPr>
              <a:t>money</a:t>
            </a:r>
            <a:r>
              <a:rPr lang="en-US" sz="2600" dirty="0">
                <a:latin typeface="LD Oval" pitchFamily="2" charset="0"/>
              </a:rPr>
              <a:t>, </a:t>
            </a:r>
            <a:r>
              <a:rPr lang="en-US" sz="2600" b="1" dirty="0">
                <a:latin typeface="LD Oval" pitchFamily="2" charset="0"/>
              </a:rPr>
              <a:t>telling time and measurement</a:t>
            </a:r>
            <a:r>
              <a:rPr lang="en-US" sz="2600" dirty="0">
                <a:latin typeface="LD Oval" pitchFamily="2" charset="0"/>
              </a:rPr>
              <a:t> in your everyday activities  and conversations</a:t>
            </a:r>
          </a:p>
          <a:p>
            <a:pPr marL="0" indent="0">
              <a:buNone/>
            </a:pPr>
            <a:endParaRPr lang="en-US" sz="26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Language Arts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2"/>
            <a:ext cx="8116888" cy="4535487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LD Oval" pitchFamily="2" charset="0"/>
              </a:rPr>
              <a:t>Language Arts– phonics, reading, comprehension, critical thinking and spelling </a:t>
            </a:r>
          </a:p>
          <a:p>
            <a:pPr eaLnBrk="1" hangingPunct="1"/>
            <a:r>
              <a:rPr lang="en-US" sz="2000" dirty="0">
                <a:latin typeface="LD Oval" pitchFamily="2" charset="0"/>
              </a:rPr>
              <a:t>Reading Groups-leveled groups by skill</a:t>
            </a:r>
          </a:p>
          <a:p>
            <a:pPr eaLnBrk="1" hangingPunct="1"/>
            <a:r>
              <a:rPr lang="en-US" sz="2000" dirty="0" err="1" smtClean="0">
                <a:latin typeface="LD Oval" pitchFamily="2" charset="0"/>
              </a:rPr>
              <a:t>iRead</a:t>
            </a:r>
            <a:r>
              <a:rPr lang="en-US" sz="2000" dirty="0" smtClean="0">
                <a:latin typeface="LD Oval" pitchFamily="2" charset="0"/>
              </a:rPr>
              <a:t> </a:t>
            </a:r>
            <a:r>
              <a:rPr lang="en-US" sz="2000" dirty="0">
                <a:latin typeface="LD Oval" pitchFamily="2" charset="0"/>
              </a:rPr>
              <a:t>– individualized program for phonics and comprehension using computers</a:t>
            </a:r>
          </a:p>
          <a:p>
            <a:pPr eaLnBrk="1" hangingPunct="1"/>
            <a:r>
              <a:rPr lang="en-US" sz="2000" dirty="0">
                <a:latin typeface="LD Oval" pitchFamily="2" charset="0"/>
              </a:rPr>
              <a:t>Common Core- integrates thematic fiction and non-fiction with cross curricular focus     </a:t>
            </a:r>
          </a:p>
          <a:p>
            <a:pPr eaLnBrk="1" hangingPunct="1"/>
            <a:r>
              <a:rPr lang="en-US" sz="2000" dirty="0">
                <a:latin typeface="LD Oval" pitchFamily="2" charset="0"/>
              </a:rPr>
              <a:t>Writing &amp; Language–systematically writing from sentences to paragraphs. Make it richer, using details and great vocabulary. Write non-fiction, fiction and opinion paragraphs.</a:t>
            </a:r>
          </a:p>
          <a:p>
            <a:pPr eaLnBrk="1" hangingPunct="1"/>
            <a:r>
              <a:rPr lang="en-US" sz="2000" dirty="0">
                <a:latin typeface="LD Oval" pitchFamily="2" charset="0"/>
              </a:rPr>
              <a:t>AR – students read book and take quizzes on books at their instructional level. I will send home an informational letter on the program very soon.</a:t>
            </a:r>
          </a:p>
          <a:p>
            <a:pPr marL="0" indent="0">
              <a:buNone/>
            </a:pPr>
            <a:endParaRPr lang="en-US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D Oval" pitchFamily="2" charset="0"/>
              </a:rPr>
              <a:t>Other Curriculum Areas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17713"/>
            <a:ext cx="7888288" cy="4114800"/>
          </a:xfrm>
        </p:spPr>
        <p:txBody>
          <a:bodyPr/>
          <a:lstStyle/>
          <a:p>
            <a:pPr eaLnBrk="1" hangingPunct="1"/>
            <a:r>
              <a:rPr lang="en-US" sz="2500" dirty="0">
                <a:latin typeface="LD Oval" pitchFamily="2" charset="0"/>
              </a:rPr>
              <a:t>Science - Earth’s Natural Landforms and Water, Matter, Interdependent relationships in different ecosystems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LD Oval" pitchFamily="2" charset="0"/>
              </a:rPr>
              <a:t>Social </a:t>
            </a:r>
            <a:r>
              <a:rPr lang="en-US" sz="2500" dirty="0">
                <a:latin typeface="LD Oval" pitchFamily="2" charset="0"/>
              </a:rPr>
              <a:t>Studies – Ancestors, Map Skills, Heroes</a:t>
            </a:r>
          </a:p>
          <a:p>
            <a:pPr>
              <a:spcAft>
                <a:spcPts val="600"/>
              </a:spcAft>
            </a:pPr>
            <a:r>
              <a:rPr lang="en-US" sz="2500" dirty="0">
                <a:latin typeface="LD Oval" pitchFamily="2" charset="0"/>
              </a:rPr>
              <a:t>PE – 30 minutes Tuesday </a:t>
            </a:r>
            <a:r>
              <a:rPr lang="en-US" sz="2500" dirty="0" smtClean="0">
                <a:latin typeface="LD Oval" pitchFamily="2" charset="0"/>
              </a:rPr>
              <a:t>– Thursday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LD Oval" pitchFamily="2" charset="0"/>
              </a:rPr>
              <a:t>Music </a:t>
            </a:r>
            <a:r>
              <a:rPr lang="en-US" sz="2500" dirty="0">
                <a:latin typeface="LD Oval" pitchFamily="2" charset="0"/>
              </a:rPr>
              <a:t>– 30 minutes </a:t>
            </a:r>
            <a:r>
              <a:rPr lang="en-US" sz="2500" dirty="0" smtClean="0">
                <a:latin typeface="LD Oval" pitchFamily="2" charset="0"/>
              </a:rPr>
              <a:t>per week - </a:t>
            </a:r>
            <a:r>
              <a:rPr lang="en-US" sz="2500" dirty="0" smtClean="0">
                <a:latin typeface="LD Oval" pitchFamily="2" charset="0"/>
              </a:rPr>
              <a:t>Tuesday</a:t>
            </a:r>
            <a:endParaRPr lang="en-US" sz="2500" dirty="0">
              <a:latin typeface="LD Oval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500" dirty="0">
                <a:latin typeface="LD Oval" pitchFamily="2" charset="0"/>
              </a:rPr>
              <a:t>Library – 30 minutes </a:t>
            </a:r>
            <a:r>
              <a:rPr lang="en-US" sz="2500" dirty="0" smtClean="0">
                <a:latin typeface="LD Oval" pitchFamily="2" charset="0"/>
              </a:rPr>
              <a:t>bi-weekly - Friday</a:t>
            </a:r>
            <a:endParaRPr lang="en-US" sz="2500" dirty="0" smtClean="0">
              <a:latin typeface="LD Oval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LD Oval" pitchFamily="2" charset="0"/>
              </a:rPr>
              <a:t>Computer Lab – 45 minutes </a:t>
            </a:r>
            <a:r>
              <a:rPr lang="en-US" sz="2500" dirty="0" smtClean="0">
                <a:latin typeface="LD Oval" pitchFamily="2" charset="0"/>
              </a:rPr>
              <a:t>weekly - Thursday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LD Oval" pitchFamily="2" charset="0"/>
              </a:rPr>
              <a:t>Art – as scheduled with art docents</a:t>
            </a:r>
            <a:endParaRPr lang="en-US" sz="25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D Oval" pitchFamily="2" charset="0"/>
              </a:rPr>
              <a:t>Behavior Expectations</a:t>
            </a:r>
            <a:endParaRPr lang="en-US" dirty="0">
              <a:latin typeface="LD Oval" pitchFamily="2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7734" y="2017713"/>
            <a:ext cx="7757353" cy="4138388"/>
          </a:xfrm>
        </p:spPr>
        <p:txBody>
          <a:bodyPr/>
          <a:lstStyle/>
          <a:p>
            <a:r>
              <a:rPr lang="en-US" dirty="0" smtClean="0">
                <a:latin typeface="LD Oval" pitchFamily="2" charset="0"/>
              </a:rPr>
              <a:t>Follow classroom rules</a:t>
            </a:r>
          </a:p>
          <a:p>
            <a:pPr marL="0" indent="0">
              <a:buNone/>
            </a:pPr>
            <a:r>
              <a:rPr lang="en-US" sz="2400" dirty="0">
                <a:latin typeface="LD Oval" pitchFamily="2" charset="0"/>
              </a:rPr>
              <a:t> </a:t>
            </a:r>
            <a:r>
              <a:rPr lang="en-US" sz="2400" dirty="0" smtClean="0">
                <a:latin typeface="LD Oval" pitchFamily="2" charset="0"/>
              </a:rPr>
              <a:t>   Make good decisions, Show respect, Solve problems</a:t>
            </a:r>
          </a:p>
          <a:p>
            <a:r>
              <a:rPr lang="en-US" dirty="0" smtClean="0">
                <a:latin typeface="LD Oval" pitchFamily="2" charset="0"/>
              </a:rPr>
              <a:t>Rewards</a:t>
            </a:r>
          </a:p>
          <a:p>
            <a:pPr marL="0" indent="0">
              <a:buNone/>
            </a:pPr>
            <a:r>
              <a:rPr lang="en-US" sz="2400" dirty="0" smtClean="0">
                <a:latin typeface="LD Oval" pitchFamily="2" charset="0"/>
              </a:rPr>
              <a:t>    Praise, positive contact with parents, </a:t>
            </a:r>
            <a:r>
              <a:rPr lang="en-US" sz="2400" dirty="0" smtClean="0">
                <a:latin typeface="LD Oval" pitchFamily="2" charset="0"/>
              </a:rPr>
              <a:t>classroom coins</a:t>
            </a:r>
            <a:endParaRPr lang="en-US" sz="2400" dirty="0" smtClean="0">
              <a:latin typeface="LD Oval" pitchFamily="2" charset="0"/>
            </a:endParaRPr>
          </a:p>
          <a:p>
            <a:r>
              <a:rPr lang="en-US" dirty="0" smtClean="0">
                <a:latin typeface="LD Oval" pitchFamily="2" charset="0"/>
              </a:rPr>
              <a:t>Consequences</a:t>
            </a:r>
          </a:p>
          <a:p>
            <a:pPr lvl="1"/>
            <a:r>
              <a:rPr lang="en-US" sz="2000" dirty="0" smtClean="0">
                <a:latin typeface="LD Oval" pitchFamily="2" charset="0"/>
              </a:rPr>
              <a:t>Reminder</a:t>
            </a:r>
          </a:p>
          <a:p>
            <a:pPr lvl="1"/>
            <a:r>
              <a:rPr lang="en-US" sz="2000" dirty="0" smtClean="0">
                <a:latin typeface="LD Oval" pitchFamily="2" charset="0"/>
              </a:rPr>
              <a:t>Yellow – change behavior</a:t>
            </a:r>
          </a:p>
          <a:p>
            <a:pPr lvl="1"/>
            <a:r>
              <a:rPr lang="en-US" sz="2000" dirty="0" smtClean="0">
                <a:latin typeface="LD Oval" pitchFamily="2" charset="0"/>
              </a:rPr>
              <a:t>Orange – Loss of recess</a:t>
            </a:r>
          </a:p>
          <a:p>
            <a:pPr lvl="1"/>
            <a:r>
              <a:rPr lang="en-US" sz="2000" dirty="0" smtClean="0">
                <a:latin typeface="LD Oval" pitchFamily="2" charset="0"/>
              </a:rPr>
              <a:t>Red – Loss of PAT on Friday—parent contacted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62000" y="2241590"/>
            <a:ext cx="7696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en-US" sz="2400" b="1" dirty="0" smtClean="0">
                <a:latin typeface="LD Elementary" pitchFamily="2" charset="0"/>
                <a:ea typeface="Times New Roman" pitchFamily="18" charset="0"/>
                <a:cs typeface="Arial" charset="0"/>
              </a:rPr>
              <a:t>Week </a:t>
            </a:r>
            <a:r>
              <a:rPr lang="en-US" sz="2400" b="1" dirty="0">
                <a:latin typeface="LD Elementary" pitchFamily="2" charset="0"/>
                <a:ea typeface="Times New Roman" pitchFamily="18" charset="0"/>
                <a:cs typeface="Arial" charset="0"/>
              </a:rPr>
              <a:t>ending on August </a:t>
            </a:r>
            <a:r>
              <a:rPr lang="en-US" sz="2400" b="1" dirty="0" smtClean="0">
                <a:latin typeface="LD Elementary" pitchFamily="2" charset="0"/>
                <a:ea typeface="Times New Roman" pitchFamily="18" charset="0"/>
                <a:cs typeface="Arial" charset="0"/>
              </a:rPr>
              <a:t>1 </a:t>
            </a:r>
            <a:r>
              <a:rPr lang="en-US" sz="2400" b="1" dirty="0" smtClean="0">
                <a:latin typeface="LD Elementary" pitchFamily="2" charset="0"/>
                <a:ea typeface="Times New Roman" pitchFamily="18" charset="0"/>
                <a:cs typeface="Arial" charset="0"/>
              </a:rPr>
              <a:t>0</a:t>
            </a:r>
            <a:r>
              <a:rPr lang="en-US" sz="2400" b="1" baseline="30000" dirty="0" smtClean="0">
                <a:latin typeface="LD Elementary" pitchFamily="2" charset="0"/>
                <a:ea typeface="Times New Roman" pitchFamily="18" charset="0"/>
                <a:cs typeface="Arial" charset="0"/>
              </a:rPr>
              <a:t>th</a:t>
            </a:r>
            <a:r>
              <a:rPr lang="en-US" sz="2400" b="1" dirty="0" smtClean="0">
                <a:latin typeface="LD Elementary" pitchFamily="2" charset="0"/>
                <a:ea typeface="Times New Roman" pitchFamily="18" charset="0"/>
                <a:cs typeface="Arial" charset="0"/>
              </a:rPr>
              <a:t> </a:t>
            </a:r>
            <a:endParaRPr lang="en-US" sz="2400" dirty="0">
              <a:latin typeface="LD Oval" pitchFamily="2" charset="0"/>
            </a:endParaRPr>
          </a:p>
          <a:p>
            <a:r>
              <a:rPr lang="en-US" sz="2400" b="1" dirty="0" smtClean="0">
                <a:latin typeface="LD Elementary" pitchFamily="2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latin typeface="LD Elementary" pitchFamily="2" charset="0"/>
                <a:cs typeface="Times New Roman" pitchFamily="18" charset="0"/>
              </a:rPr>
              <a:t>Parent Signature ________________________________</a:t>
            </a:r>
            <a:endParaRPr lang="en-US" sz="2400" dirty="0"/>
          </a:p>
        </p:txBody>
      </p:sp>
      <p:graphicFrame>
        <p:nvGraphicFramePr>
          <p:cNvPr id="90199" name="Group 87"/>
          <p:cNvGraphicFramePr>
            <a:graphicFrameLocks noGrp="1"/>
          </p:cNvGraphicFramePr>
          <p:nvPr/>
        </p:nvGraphicFramePr>
        <p:xfrm>
          <a:off x="762000" y="3581400"/>
          <a:ext cx="7689850" cy="1296988"/>
        </p:xfrm>
        <a:graphic>
          <a:graphicData uri="http://schemas.openxmlformats.org/drawingml/2006/table">
            <a:tbl>
              <a:tblPr/>
              <a:tblGrid>
                <a:gridCol w="153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7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D Elementary" pitchFamily="2" charset="0"/>
                          <a:ea typeface="Times New Roman" pitchFamily="18" charset="0"/>
                          <a:cs typeface="Arial" charset="0"/>
                        </a:rPr>
                        <a:t>Mon.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D Elementary" pitchFamily="2" charset="0"/>
                          <a:ea typeface="Times New Roman" pitchFamily="18" charset="0"/>
                          <a:cs typeface="Arial" charset="0"/>
                        </a:rPr>
                        <a:t>Tues.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D Elementary" pitchFamily="2" charset="0"/>
                          <a:ea typeface="Times New Roman" pitchFamily="18" charset="0"/>
                          <a:cs typeface="Arial" charset="0"/>
                        </a:rPr>
                        <a:t>Wed.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D Elementary" pitchFamily="2" charset="0"/>
                          <a:ea typeface="Times New Roman" pitchFamily="18" charset="0"/>
                          <a:cs typeface="Arial" charset="0"/>
                        </a:rPr>
                        <a:t>Thurs.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D Elementary" pitchFamily="2" charset="0"/>
                          <a:ea typeface="Times New Roman" pitchFamily="18" charset="0"/>
                          <a:cs typeface="Arial" charset="0"/>
                        </a:rPr>
                        <a:t>Fri.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0189" name="Rectangle 7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D Oval" pitchFamily="2" charset="0"/>
              </a:rPr>
              <a:t>Weekly Report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1816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 smtClean="0">
                <a:latin typeface="LD Oval" pitchFamily="2" charset="0"/>
              </a:rPr>
              <a:t>Parents need to sign and return </a:t>
            </a:r>
          </a:p>
          <a:p>
            <a:pPr algn="ctr"/>
            <a:r>
              <a:rPr lang="en-US" sz="2800" b="1" spc="300" dirty="0" smtClean="0">
                <a:latin typeface="LD Oval" pitchFamily="2" charset="0"/>
              </a:rPr>
              <a:t>EVERY Monday!!</a:t>
            </a:r>
            <a:endParaRPr lang="en-US" sz="2800" b="1" spc="300" dirty="0">
              <a:latin typeface="LD Ova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C85E8C146EBA498086C98FDF11EB78" ma:contentTypeVersion="0" ma:contentTypeDescription="Create a new document." ma:contentTypeScope="" ma:versionID="4a8f37baf7e40b678d681e8931086b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394FCA-8595-4089-BB99-55F4ED44966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F8759F-B00B-420D-AD82-98A558FCA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EE8442D-DEEF-4EF3-A4B2-F9BD66344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1095</Words>
  <Application>Microsoft Office PowerPoint</Application>
  <PresentationFormat>On-screen Show (4:3)</PresentationFormat>
  <Paragraphs>146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LD Elementary</vt:lpstr>
      <vt:lpstr>LD Oval</vt:lpstr>
      <vt:lpstr>Tahoma</vt:lpstr>
      <vt:lpstr>Times New Roman</vt:lpstr>
      <vt:lpstr>Wingdings</vt:lpstr>
      <vt:lpstr>Blends</vt:lpstr>
      <vt:lpstr>Default Design</vt:lpstr>
      <vt:lpstr>Welcome to Back to School Night</vt:lpstr>
      <vt:lpstr>My Goals</vt:lpstr>
      <vt:lpstr>Important “Housekeeping” Issues</vt:lpstr>
      <vt:lpstr>Curriculum</vt:lpstr>
      <vt:lpstr>Math</vt:lpstr>
      <vt:lpstr>Language Arts</vt:lpstr>
      <vt:lpstr>Other Curriculum Areas</vt:lpstr>
      <vt:lpstr>Behavior Expectations</vt:lpstr>
      <vt:lpstr>Weekly Report</vt:lpstr>
      <vt:lpstr>Homework Guidelines</vt:lpstr>
      <vt:lpstr>PowerPoint Presentation</vt:lpstr>
      <vt:lpstr>Other Information</vt:lpstr>
      <vt:lpstr>Fundraising</vt:lpstr>
      <vt:lpstr>George Kelly  Parent Teacher Organization</vt:lpstr>
      <vt:lpstr>Home-School Connection</vt:lpstr>
      <vt:lpstr>Office Communication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</dc:title>
  <dc:creator>Brian and Monica Hill</dc:creator>
  <cp:lastModifiedBy>Hill, Monica</cp:lastModifiedBy>
  <cp:revision>62</cp:revision>
  <cp:lastPrinted>2017-08-10T22:59:12Z</cp:lastPrinted>
  <dcterms:created xsi:type="dcterms:W3CDTF">2007-08-07T05:09:55Z</dcterms:created>
  <dcterms:modified xsi:type="dcterms:W3CDTF">2018-08-09T22:18:01Z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0x010100B3C85E8C146EBA498086C98FDF11EB78</vt:lpwstr>
  </property>
</Properties>
</file>